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57" r:id="rId6"/>
    <p:sldId id="262" r:id="rId7"/>
    <p:sldId id="264" r:id="rId8"/>
    <p:sldId id="263" r:id="rId9"/>
    <p:sldId id="276" r:id="rId10"/>
    <p:sldId id="266" r:id="rId11"/>
    <p:sldId id="268" r:id="rId12"/>
    <p:sldId id="270" r:id="rId13"/>
    <p:sldId id="272" r:id="rId14"/>
    <p:sldId id="275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94660"/>
  </p:normalViewPr>
  <p:slideViewPr>
    <p:cSldViewPr>
      <p:cViewPr varScale="1">
        <p:scale>
          <a:sx n="68" d="100"/>
          <a:sy n="68" d="100"/>
        </p:scale>
        <p:origin x="116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6640E6-6AD5-4D28-9D7E-BDE99AC9F06C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EB0460-8485-4DFA-896C-6EFC7D12C27D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Познавательное развитие Просмотр презентации «Где живут белые медведи» НОД «Путешествие на Север», «Знакомство детей с климатом и природой Арктики и тундры». Исследовательская деятельность: Почему животные на Крайнем севере не мерзнут? </a:t>
          </a:r>
        </a:p>
      </dgm:t>
    </dgm:pt>
    <dgm:pt modelId="{0E41B197-E942-4E7C-A088-1C3834AD71A4}" type="parTrans" cxnId="{CD39DC67-CDFF-4AD3-9AB5-166AC737551C}">
      <dgm:prSet/>
      <dgm:spPr/>
      <dgm:t>
        <a:bodyPr/>
        <a:lstStyle/>
        <a:p>
          <a:endParaRPr lang="ru-RU"/>
        </a:p>
      </dgm:t>
    </dgm:pt>
    <dgm:pt modelId="{4BB4FDEF-B17E-422E-BAD3-2CB2300779DF}" type="sibTrans" cxnId="{CD39DC67-CDFF-4AD3-9AB5-166AC737551C}">
      <dgm:prSet/>
      <dgm:spPr/>
      <dgm:t>
        <a:bodyPr/>
        <a:lstStyle/>
        <a:p>
          <a:endParaRPr lang="ru-RU"/>
        </a:p>
      </dgm:t>
    </dgm:pt>
    <dgm:pt modelId="{C1958102-42CA-4284-8E60-B2EF9CEA21FD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Тема проекта: «Животные Арктики и Антарктики» </a:t>
          </a:r>
        </a:p>
      </dgm:t>
    </dgm:pt>
    <dgm:pt modelId="{AD71CBAF-E58F-4F8E-8249-60E975F565A5}" type="parTrans" cxnId="{45EDA50D-00E1-4B2D-BAFE-D24253CEFC6B}">
      <dgm:prSet/>
      <dgm:spPr/>
      <dgm:t>
        <a:bodyPr/>
        <a:lstStyle/>
        <a:p>
          <a:endParaRPr lang="ru-RU"/>
        </a:p>
      </dgm:t>
    </dgm:pt>
    <dgm:pt modelId="{4AC00AA1-91E4-420A-8AE4-585E5DE2B65D}" type="sibTrans" cxnId="{45EDA50D-00E1-4B2D-BAFE-D24253CEFC6B}">
      <dgm:prSet/>
      <dgm:spPr/>
      <dgm:t>
        <a:bodyPr/>
        <a:lstStyle/>
        <a:p>
          <a:endParaRPr lang="ru-RU"/>
        </a:p>
      </dgm:t>
    </dgm:pt>
    <dgm:pt modelId="{7E540958-D43F-43BC-9091-7FC2DE29BF13}">
      <dgm:prSet custT="1"/>
      <dgm:spPr/>
      <dgm:t>
        <a:bodyPr/>
        <a:lstStyle/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Социально-коммуникативное Рассматривание картин, альбомов, книг, журналов с иллюстрациями о животных Севера. Дидактические игры «Кто лишний», «Опиши животное по схеме», «Большой маленький», «Разрезные картинки – Животные севера». Выставка книжек раскладушек с информацией, стихами, загадками о животных холодных стран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19E3FD6F-C0C1-4FDC-BAD5-AAD39781C32D}" type="parTrans" cxnId="{B8E1726B-7B78-444B-AAF4-2AF045E46764}">
      <dgm:prSet/>
      <dgm:spPr/>
      <dgm:t>
        <a:bodyPr/>
        <a:lstStyle/>
        <a:p>
          <a:endParaRPr lang="ru-RU"/>
        </a:p>
      </dgm:t>
    </dgm:pt>
    <dgm:pt modelId="{4B446A5A-0F37-4433-A77D-9401E200387D}" type="sibTrans" cxnId="{B8E1726B-7B78-444B-AAF4-2AF045E46764}">
      <dgm:prSet/>
      <dgm:spPr/>
      <dgm:t>
        <a:bodyPr/>
        <a:lstStyle/>
        <a:p>
          <a:endParaRPr lang="ru-RU"/>
        </a:p>
      </dgm:t>
    </dgm:pt>
    <dgm:pt modelId="{73B62EC8-9B1E-4296-9657-359BFFEDCDB2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Художественно-эстетическое развитие Аппликация «Белый медведь». Рисование «Северные олени». Лепка «Белый медведь». Макеты «Обитатели Севера». Выставка рисунков «Животные севера». </a:t>
          </a:r>
        </a:p>
      </dgm:t>
    </dgm:pt>
    <dgm:pt modelId="{8F032B94-0BEA-4BCC-B768-B2AE4F03824E}" type="parTrans" cxnId="{47568DA8-386C-4F48-98BC-B4335BFA0A42}">
      <dgm:prSet/>
      <dgm:spPr/>
      <dgm:t>
        <a:bodyPr/>
        <a:lstStyle/>
        <a:p>
          <a:endParaRPr lang="ru-RU"/>
        </a:p>
      </dgm:t>
    </dgm:pt>
    <dgm:pt modelId="{C1EB9E81-F882-4E52-BCD2-8755EA09AC32}" type="sibTrans" cxnId="{47568DA8-386C-4F48-98BC-B4335BFA0A42}">
      <dgm:prSet/>
      <dgm:spPr/>
      <dgm:t>
        <a:bodyPr/>
        <a:lstStyle/>
        <a:p>
          <a:endParaRPr lang="ru-RU"/>
        </a:p>
      </dgm:t>
    </dgm:pt>
    <dgm:pt modelId="{806798B2-78EB-42C2-B10E-0751905778E9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Речевое развитие Чтение сказок: «Почему олень быстро бегает?» «Отчего у белого медведя чёрный нос?». Загадки, стихи о животных севера. Чтение рассказов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Г.Снегирёва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«Пингвиний пляж», «Отважный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пингвинёнок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», «К морю»,«Белёк».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ые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беседы: «Что мы называем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Севером?»,«Какие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животные и птицы обитают в Арктике и тундре?». </a:t>
          </a:r>
        </a:p>
      </dgm:t>
    </dgm:pt>
    <dgm:pt modelId="{8BC55D9C-669F-4204-A710-60630CB126EC}" type="parTrans" cxnId="{A4B7265B-8F52-4A5C-9A78-DCE2E6BDEBB8}">
      <dgm:prSet/>
      <dgm:spPr/>
      <dgm:t>
        <a:bodyPr/>
        <a:lstStyle/>
        <a:p>
          <a:endParaRPr lang="ru-RU"/>
        </a:p>
      </dgm:t>
    </dgm:pt>
    <dgm:pt modelId="{DABF92D0-8E39-492F-A092-00F219114B34}" type="sibTrans" cxnId="{A4B7265B-8F52-4A5C-9A78-DCE2E6BDEBB8}">
      <dgm:prSet/>
      <dgm:spPr/>
      <dgm:t>
        <a:bodyPr/>
        <a:lstStyle/>
        <a:p>
          <a:endParaRPr lang="ru-RU"/>
        </a:p>
      </dgm:t>
    </dgm:pt>
    <dgm:pt modelId="{9EDD5E48-9121-4EA9-8918-6A6341227296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Физическое развитие Подвижные игры: «Важенка и оленята», «Белые медведи», «тюлени»</a:t>
          </a:r>
        </a:p>
      </dgm:t>
    </dgm:pt>
    <dgm:pt modelId="{FA7B0BB5-CDEF-4C5B-B935-B499FB0EC625}" type="parTrans" cxnId="{89E3F2A2-C2AF-41D7-9DC0-017D39052443}">
      <dgm:prSet/>
      <dgm:spPr/>
      <dgm:t>
        <a:bodyPr/>
        <a:lstStyle/>
        <a:p>
          <a:endParaRPr lang="ru-RU"/>
        </a:p>
      </dgm:t>
    </dgm:pt>
    <dgm:pt modelId="{2C1B823D-00F5-4F81-ACCE-98CBDCE41CBF}" type="sibTrans" cxnId="{89E3F2A2-C2AF-41D7-9DC0-017D39052443}">
      <dgm:prSet/>
      <dgm:spPr/>
      <dgm:t>
        <a:bodyPr/>
        <a:lstStyle/>
        <a:p>
          <a:endParaRPr lang="ru-RU"/>
        </a:p>
      </dgm:t>
    </dgm:pt>
    <dgm:pt modelId="{774906D8-42EE-4B0B-952A-0CAB71DE96A2}" type="pres">
      <dgm:prSet presAssocID="{E66640E6-6AD5-4D28-9D7E-BDE99AC9F06C}" presName="diagram" presStyleCnt="0">
        <dgm:presLayoutVars>
          <dgm:dir/>
          <dgm:resizeHandles val="exact"/>
        </dgm:presLayoutVars>
      </dgm:prSet>
      <dgm:spPr/>
    </dgm:pt>
    <dgm:pt modelId="{7849E2D2-B458-4D0B-9A5F-8BB3A62E6B77}" type="pres">
      <dgm:prSet presAssocID="{82EB0460-8485-4DFA-896C-6EFC7D12C27D}" presName="node" presStyleLbl="node1" presStyleIdx="0" presStyleCnt="6" custScaleX="138765" custScaleY="201685" custLinFactNeighborX="1204" custLinFactNeighborY="10265">
        <dgm:presLayoutVars>
          <dgm:bulletEnabled val="1"/>
        </dgm:presLayoutVars>
      </dgm:prSet>
      <dgm:spPr/>
    </dgm:pt>
    <dgm:pt modelId="{AB8AD8AA-29A4-40EC-881C-F5BD38335BF1}" type="pres">
      <dgm:prSet presAssocID="{4BB4FDEF-B17E-422E-BAD3-2CB2300779DF}" presName="sibTrans" presStyleCnt="0"/>
      <dgm:spPr/>
    </dgm:pt>
    <dgm:pt modelId="{BD0D48B7-5F17-4FC9-9AA2-5154E34AB2DE}" type="pres">
      <dgm:prSet presAssocID="{C1958102-42CA-4284-8E60-B2EF9CEA21FD}" presName="node" presStyleLbl="node1" presStyleIdx="1" presStyleCnt="6" custScaleY="86212">
        <dgm:presLayoutVars>
          <dgm:bulletEnabled val="1"/>
        </dgm:presLayoutVars>
      </dgm:prSet>
      <dgm:spPr/>
    </dgm:pt>
    <dgm:pt modelId="{BCFEE9AB-D084-4A4A-ABEA-DA4A1E2C12F3}" type="pres">
      <dgm:prSet presAssocID="{4AC00AA1-91E4-420A-8AE4-585E5DE2B65D}" presName="sibTrans" presStyleCnt="0"/>
      <dgm:spPr/>
    </dgm:pt>
    <dgm:pt modelId="{21C716ED-91C7-4835-9639-1657B47F907D}" type="pres">
      <dgm:prSet presAssocID="{7E540958-D43F-43BC-9091-7FC2DE29BF13}" presName="node" presStyleLbl="node1" presStyleIdx="2" presStyleCnt="6" custScaleX="168323" custScaleY="214891" custLinFactNeighborX="-488" custLinFactNeighborY="2088">
        <dgm:presLayoutVars>
          <dgm:bulletEnabled val="1"/>
        </dgm:presLayoutVars>
      </dgm:prSet>
      <dgm:spPr/>
    </dgm:pt>
    <dgm:pt modelId="{515CBEF2-0BFA-40EB-8B32-19AA405C777B}" type="pres">
      <dgm:prSet presAssocID="{4B446A5A-0F37-4433-A77D-9401E200387D}" presName="sibTrans" presStyleCnt="0"/>
      <dgm:spPr/>
    </dgm:pt>
    <dgm:pt modelId="{37FE8EBD-8A0B-4F2F-9B85-1F81BBF4D2C5}" type="pres">
      <dgm:prSet presAssocID="{806798B2-78EB-42C2-B10E-0751905778E9}" presName="node" presStyleLbl="node1" presStyleIdx="3" presStyleCnt="6" custScaleX="179209" custScaleY="234308">
        <dgm:presLayoutVars>
          <dgm:bulletEnabled val="1"/>
        </dgm:presLayoutVars>
      </dgm:prSet>
      <dgm:spPr/>
    </dgm:pt>
    <dgm:pt modelId="{8DC8ABD6-2C56-41ED-8315-ADA0660A33CB}" type="pres">
      <dgm:prSet presAssocID="{DABF92D0-8E39-492F-A092-00F219114B34}" presName="sibTrans" presStyleCnt="0"/>
      <dgm:spPr/>
    </dgm:pt>
    <dgm:pt modelId="{6563C389-2E1C-478D-B23C-1D2D4F060057}" type="pres">
      <dgm:prSet presAssocID="{73B62EC8-9B1E-4296-9657-359BFFEDCDB2}" presName="node" presStyleLbl="node1" presStyleIdx="4" presStyleCnt="6" custScaleX="118426" custScaleY="210170">
        <dgm:presLayoutVars>
          <dgm:bulletEnabled val="1"/>
        </dgm:presLayoutVars>
      </dgm:prSet>
      <dgm:spPr/>
    </dgm:pt>
    <dgm:pt modelId="{8C8DD43A-23F9-40E6-842F-81234AEC261E}" type="pres">
      <dgm:prSet presAssocID="{C1EB9E81-F882-4E52-BCD2-8755EA09AC32}" presName="sibTrans" presStyleCnt="0"/>
      <dgm:spPr/>
    </dgm:pt>
    <dgm:pt modelId="{BFDFBCB2-88A2-486C-952C-498D4B463D31}" type="pres">
      <dgm:prSet presAssocID="{9EDD5E48-9121-4EA9-8918-6A6341227296}" presName="node" presStyleLbl="node1" presStyleIdx="5" presStyleCnt="6" custScaleX="109390" custScaleY="187420" custLinFactNeighborX="11679" custLinFactNeighborY="-11375">
        <dgm:presLayoutVars>
          <dgm:bulletEnabled val="1"/>
        </dgm:presLayoutVars>
      </dgm:prSet>
      <dgm:spPr/>
    </dgm:pt>
  </dgm:ptLst>
  <dgm:cxnLst>
    <dgm:cxn modelId="{0BD54107-1FEA-4955-8A8B-5AEA5BE48104}" type="presOf" srcId="{9EDD5E48-9121-4EA9-8918-6A6341227296}" destId="{BFDFBCB2-88A2-486C-952C-498D4B463D31}" srcOrd="0" destOrd="0" presId="urn:microsoft.com/office/officeart/2005/8/layout/default#1"/>
    <dgm:cxn modelId="{45EDA50D-00E1-4B2D-BAFE-D24253CEFC6B}" srcId="{E66640E6-6AD5-4D28-9D7E-BDE99AC9F06C}" destId="{C1958102-42CA-4284-8E60-B2EF9CEA21FD}" srcOrd="1" destOrd="0" parTransId="{AD71CBAF-E58F-4F8E-8249-60E975F565A5}" sibTransId="{4AC00AA1-91E4-420A-8AE4-585E5DE2B65D}"/>
    <dgm:cxn modelId="{A4B7265B-8F52-4A5C-9A78-DCE2E6BDEBB8}" srcId="{E66640E6-6AD5-4D28-9D7E-BDE99AC9F06C}" destId="{806798B2-78EB-42C2-B10E-0751905778E9}" srcOrd="3" destOrd="0" parTransId="{8BC55D9C-669F-4204-A710-60630CB126EC}" sibTransId="{DABF92D0-8E39-492F-A092-00F219114B34}"/>
    <dgm:cxn modelId="{5436DF63-D4AF-4C4E-8EA0-697AE395B49C}" type="presOf" srcId="{C1958102-42CA-4284-8E60-B2EF9CEA21FD}" destId="{BD0D48B7-5F17-4FC9-9AA2-5154E34AB2DE}" srcOrd="0" destOrd="0" presId="urn:microsoft.com/office/officeart/2005/8/layout/default#1"/>
    <dgm:cxn modelId="{09B70466-766F-4003-921E-EE22D42CE4C6}" type="presOf" srcId="{7E540958-D43F-43BC-9091-7FC2DE29BF13}" destId="{21C716ED-91C7-4835-9639-1657B47F907D}" srcOrd="0" destOrd="0" presId="urn:microsoft.com/office/officeart/2005/8/layout/default#1"/>
    <dgm:cxn modelId="{CD39DC67-CDFF-4AD3-9AB5-166AC737551C}" srcId="{E66640E6-6AD5-4D28-9D7E-BDE99AC9F06C}" destId="{82EB0460-8485-4DFA-896C-6EFC7D12C27D}" srcOrd="0" destOrd="0" parTransId="{0E41B197-E942-4E7C-A088-1C3834AD71A4}" sibTransId="{4BB4FDEF-B17E-422E-BAD3-2CB2300779DF}"/>
    <dgm:cxn modelId="{B8E1726B-7B78-444B-AAF4-2AF045E46764}" srcId="{E66640E6-6AD5-4D28-9D7E-BDE99AC9F06C}" destId="{7E540958-D43F-43BC-9091-7FC2DE29BF13}" srcOrd="2" destOrd="0" parTransId="{19E3FD6F-C0C1-4FDC-BAD5-AAD39781C32D}" sibTransId="{4B446A5A-0F37-4433-A77D-9401E200387D}"/>
    <dgm:cxn modelId="{12583F4D-3777-4F38-A2E1-3B02486D9880}" type="presOf" srcId="{73B62EC8-9B1E-4296-9657-359BFFEDCDB2}" destId="{6563C389-2E1C-478D-B23C-1D2D4F060057}" srcOrd="0" destOrd="0" presId="urn:microsoft.com/office/officeart/2005/8/layout/default#1"/>
    <dgm:cxn modelId="{89E3F2A2-C2AF-41D7-9DC0-017D39052443}" srcId="{E66640E6-6AD5-4D28-9D7E-BDE99AC9F06C}" destId="{9EDD5E48-9121-4EA9-8918-6A6341227296}" srcOrd="5" destOrd="0" parTransId="{FA7B0BB5-CDEF-4C5B-B935-B499FB0EC625}" sibTransId="{2C1B823D-00F5-4F81-ACCE-98CBDCE41CBF}"/>
    <dgm:cxn modelId="{B80D7DA4-038E-4C32-92C0-7D5244D6D89D}" type="presOf" srcId="{806798B2-78EB-42C2-B10E-0751905778E9}" destId="{37FE8EBD-8A0B-4F2F-9B85-1F81BBF4D2C5}" srcOrd="0" destOrd="0" presId="urn:microsoft.com/office/officeart/2005/8/layout/default#1"/>
    <dgm:cxn modelId="{63D051A7-05A4-48EE-97A6-EC4D31F2B7BB}" type="presOf" srcId="{E66640E6-6AD5-4D28-9D7E-BDE99AC9F06C}" destId="{774906D8-42EE-4B0B-952A-0CAB71DE96A2}" srcOrd="0" destOrd="0" presId="urn:microsoft.com/office/officeart/2005/8/layout/default#1"/>
    <dgm:cxn modelId="{47568DA8-386C-4F48-98BC-B4335BFA0A42}" srcId="{E66640E6-6AD5-4D28-9D7E-BDE99AC9F06C}" destId="{73B62EC8-9B1E-4296-9657-359BFFEDCDB2}" srcOrd="4" destOrd="0" parTransId="{8F032B94-0BEA-4BCC-B768-B2AE4F03824E}" sibTransId="{C1EB9E81-F882-4E52-BCD2-8755EA09AC32}"/>
    <dgm:cxn modelId="{9689BCC2-3446-4D7B-BA77-A6F7A8B6A95D}" type="presOf" srcId="{82EB0460-8485-4DFA-896C-6EFC7D12C27D}" destId="{7849E2D2-B458-4D0B-9A5F-8BB3A62E6B77}" srcOrd="0" destOrd="0" presId="urn:microsoft.com/office/officeart/2005/8/layout/default#1"/>
    <dgm:cxn modelId="{B561BEE3-AE43-49AC-8334-CCAA7604617E}" type="presParOf" srcId="{774906D8-42EE-4B0B-952A-0CAB71DE96A2}" destId="{7849E2D2-B458-4D0B-9A5F-8BB3A62E6B77}" srcOrd="0" destOrd="0" presId="urn:microsoft.com/office/officeart/2005/8/layout/default#1"/>
    <dgm:cxn modelId="{AEF361E4-E02C-49D5-8D86-0DCDDAF9F347}" type="presParOf" srcId="{774906D8-42EE-4B0B-952A-0CAB71DE96A2}" destId="{AB8AD8AA-29A4-40EC-881C-F5BD38335BF1}" srcOrd="1" destOrd="0" presId="urn:microsoft.com/office/officeart/2005/8/layout/default#1"/>
    <dgm:cxn modelId="{C1B36B71-D3C4-4C65-8184-8A281DFC7DBF}" type="presParOf" srcId="{774906D8-42EE-4B0B-952A-0CAB71DE96A2}" destId="{BD0D48B7-5F17-4FC9-9AA2-5154E34AB2DE}" srcOrd="2" destOrd="0" presId="urn:microsoft.com/office/officeart/2005/8/layout/default#1"/>
    <dgm:cxn modelId="{27E9F3BD-108A-4AAB-BB6E-4F325E32A79E}" type="presParOf" srcId="{774906D8-42EE-4B0B-952A-0CAB71DE96A2}" destId="{BCFEE9AB-D084-4A4A-ABEA-DA4A1E2C12F3}" srcOrd="3" destOrd="0" presId="urn:microsoft.com/office/officeart/2005/8/layout/default#1"/>
    <dgm:cxn modelId="{E8C4F99D-3479-47F3-B2AF-C8D235161C78}" type="presParOf" srcId="{774906D8-42EE-4B0B-952A-0CAB71DE96A2}" destId="{21C716ED-91C7-4835-9639-1657B47F907D}" srcOrd="4" destOrd="0" presId="urn:microsoft.com/office/officeart/2005/8/layout/default#1"/>
    <dgm:cxn modelId="{16ACDF71-0B6D-40C2-8245-86A64E0FC19F}" type="presParOf" srcId="{774906D8-42EE-4B0B-952A-0CAB71DE96A2}" destId="{515CBEF2-0BFA-40EB-8B32-19AA405C777B}" srcOrd="5" destOrd="0" presId="urn:microsoft.com/office/officeart/2005/8/layout/default#1"/>
    <dgm:cxn modelId="{EBCF0A0A-41B9-4008-9CE0-FCE683C17655}" type="presParOf" srcId="{774906D8-42EE-4B0B-952A-0CAB71DE96A2}" destId="{37FE8EBD-8A0B-4F2F-9B85-1F81BBF4D2C5}" srcOrd="6" destOrd="0" presId="urn:microsoft.com/office/officeart/2005/8/layout/default#1"/>
    <dgm:cxn modelId="{C21075A9-3B17-4E4C-A54A-5499FB7B3A3D}" type="presParOf" srcId="{774906D8-42EE-4B0B-952A-0CAB71DE96A2}" destId="{8DC8ABD6-2C56-41ED-8315-ADA0660A33CB}" srcOrd="7" destOrd="0" presId="urn:microsoft.com/office/officeart/2005/8/layout/default#1"/>
    <dgm:cxn modelId="{C3C08552-D4ED-479B-AFF1-FD1670EB867A}" type="presParOf" srcId="{774906D8-42EE-4B0B-952A-0CAB71DE96A2}" destId="{6563C389-2E1C-478D-B23C-1D2D4F060057}" srcOrd="8" destOrd="0" presId="urn:microsoft.com/office/officeart/2005/8/layout/default#1"/>
    <dgm:cxn modelId="{FA51F2BD-68E6-4D33-AC9C-1C9126097FD6}" type="presParOf" srcId="{774906D8-42EE-4B0B-952A-0CAB71DE96A2}" destId="{8C8DD43A-23F9-40E6-842F-81234AEC261E}" srcOrd="9" destOrd="0" presId="urn:microsoft.com/office/officeart/2005/8/layout/default#1"/>
    <dgm:cxn modelId="{93DD9DC7-96E1-4B3E-A6AD-1925A08183C6}" type="presParOf" srcId="{774906D8-42EE-4B0B-952A-0CAB71DE96A2}" destId="{BFDFBCB2-88A2-486C-952C-498D4B463D31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9E2D2-B458-4D0B-9A5F-8BB3A62E6B77}">
      <dsp:nvSpPr>
        <dsp:cNvPr id="0" name=""/>
        <dsp:cNvSpPr/>
      </dsp:nvSpPr>
      <dsp:spPr>
        <a:xfrm>
          <a:off x="24421" y="204284"/>
          <a:ext cx="2787341" cy="2430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Познавательное развитие Просмотр презентации «Где живут белые медведи» НОД «Путешествие на Север», «Знакомство детей с климатом и природой Арктики и тундры». Исследовательская деятельность: Почему животные на Крайнем севере не мерзнут? </a:t>
          </a:r>
        </a:p>
      </dsp:txBody>
      <dsp:txXfrm>
        <a:off x="24421" y="204284"/>
        <a:ext cx="2787341" cy="2430721"/>
      </dsp:txXfrm>
    </dsp:sp>
    <dsp:sp modelId="{BD0D48B7-5F17-4FC9-9AA2-5154E34AB2DE}">
      <dsp:nvSpPr>
        <dsp:cNvPr id="0" name=""/>
        <dsp:cNvSpPr/>
      </dsp:nvSpPr>
      <dsp:spPr>
        <a:xfrm>
          <a:off x="2988446" y="776413"/>
          <a:ext cx="2008677" cy="10390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Тема проекта: «Животные Арктики и Антарктики» </a:t>
          </a:r>
        </a:p>
      </dsp:txBody>
      <dsp:txXfrm>
        <a:off x="2988446" y="776413"/>
        <a:ext cx="2008677" cy="1039032"/>
      </dsp:txXfrm>
    </dsp:sp>
    <dsp:sp modelId="{21C716ED-91C7-4835-9639-1657B47F907D}">
      <dsp:nvSpPr>
        <dsp:cNvPr id="0" name=""/>
        <dsp:cNvSpPr/>
      </dsp:nvSpPr>
      <dsp:spPr>
        <a:xfrm>
          <a:off x="5188189" y="26154"/>
          <a:ext cx="3381066" cy="25898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Социально-коммуникативное Рассматривание картин, альбомов, книг, журналов с иллюстрациями о животных Севера. Дидактические игры «Кто лишний», «Опиши животное по схеме», «Большой маленький», «Разрезные картинки – Животные севера». Выставка книжек раскладушек с информацией, стихами, загадками о животных холодных стран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5188189" y="26154"/>
        <a:ext cx="3381066" cy="2589880"/>
      </dsp:txXfrm>
    </dsp:sp>
    <dsp:sp modelId="{37FE8EBD-8A0B-4F2F-9B85-1F81BBF4D2C5}">
      <dsp:nvSpPr>
        <dsp:cNvPr id="0" name=""/>
        <dsp:cNvSpPr/>
      </dsp:nvSpPr>
      <dsp:spPr>
        <a:xfrm>
          <a:off x="869" y="2791738"/>
          <a:ext cx="3599731" cy="2823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Речевое развитие Чтение сказок: «Почему олень быстро бегает?» «Отчего у белого медведя чёрный нос?». Загадки, стихи о животных севера. Чтение рассказов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Г.Снегирёва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«Пингвиний пляж», «Отважный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пингвинёнок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», «К морю»,«Белёк».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ые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беседы: «Что мы называем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Севером?»,«Какие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животные и птицы обитают в Арктике и тундре?». </a:t>
          </a:r>
        </a:p>
      </dsp:txBody>
      <dsp:txXfrm>
        <a:off x="869" y="2791738"/>
        <a:ext cx="3599731" cy="2823895"/>
      </dsp:txXfrm>
    </dsp:sp>
    <dsp:sp modelId="{6563C389-2E1C-478D-B23C-1D2D4F060057}">
      <dsp:nvSpPr>
        <dsp:cNvPr id="0" name=""/>
        <dsp:cNvSpPr/>
      </dsp:nvSpPr>
      <dsp:spPr>
        <a:xfrm>
          <a:off x="3801468" y="2937194"/>
          <a:ext cx="2378796" cy="25329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Художественно-эстетическое развитие Аппликация «Белый медведь». Рисование «Северные олени». Лепка «Белый медведь». Макеты «Обитатели Севера». Выставка рисунков «Животные севера». </a:t>
          </a:r>
        </a:p>
      </dsp:txBody>
      <dsp:txXfrm>
        <a:off x="3801468" y="2937194"/>
        <a:ext cx="2378796" cy="2532983"/>
      </dsp:txXfrm>
    </dsp:sp>
    <dsp:sp modelId="{BFDFBCB2-88A2-486C-952C-498D4B463D31}">
      <dsp:nvSpPr>
        <dsp:cNvPr id="0" name=""/>
        <dsp:cNvSpPr/>
      </dsp:nvSpPr>
      <dsp:spPr>
        <a:xfrm>
          <a:off x="6382003" y="2937194"/>
          <a:ext cx="2197292" cy="2258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Физическое развитие Подвижные игры: «Важенка и оленята», «Белые медведи», «тюлени»</a:t>
          </a:r>
        </a:p>
      </dsp:txBody>
      <dsp:txXfrm>
        <a:off x="6382003" y="2937194"/>
        <a:ext cx="2197292" cy="2258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E27A2-A1A3-4398-90FA-0EE5683EDA23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E9F7F-5D62-4936-813B-24ABFBB07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643073"/>
          </a:xfrm>
        </p:spPr>
        <p:txBody>
          <a:bodyPr>
            <a:normAutofit fontScale="90000"/>
          </a:bodyPr>
          <a:lstStyle/>
          <a:p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№122»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Саратов 2023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br>
              <a:rPr lang="ru-RU" dirty="0"/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проект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 февраль-март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Тема:«Животные Арктики и Антарктики»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воспитанников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старшей группы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437112"/>
            <a:ext cx="8278688" cy="1849407"/>
          </a:xfrm>
        </p:spPr>
        <p:txBody>
          <a:bodyPr>
            <a:normAutofit/>
          </a:bodyPr>
          <a:lstStyle/>
          <a:p>
            <a:pPr algn="r"/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Воспитатели:</a:t>
            </a:r>
          </a:p>
          <a:p>
            <a:pPr algn="r"/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Емельяненкова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Борисовна</a:t>
            </a:r>
          </a:p>
          <a:p>
            <a:pPr algn="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Мирзабекова Ираида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Султалиевна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-785850" y="5643578"/>
            <a:ext cx="45719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polar-scene1.jpg"/>
          <p:cNvPicPr>
            <a:picLocks noChangeAspect="1"/>
          </p:cNvPicPr>
          <p:nvPr/>
        </p:nvPicPr>
        <p:blipFill>
          <a:blip r:embed="rId2" cstate="print"/>
          <a:srcRect b="10886"/>
          <a:stretch>
            <a:fillRect/>
          </a:stretch>
        </p:blipFill>
        <p:spPr>
          <a:xfrm>
            <a:off x="0" y="0"/>
            <a:ext cx="9144000" cy="70811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19672" y="1052736"/>
            <a:ext cx="59046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 край земли и вечный холод,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где сиянье в небе светит,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Где очень день полярный долог,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Живут там белые медведи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Они, гуляя средь торосов,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Умеют пищу отыскать,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Средь вьюг нещадных и морозов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легко умеют выживать.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мишек белых теплы шубки,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мех у мишек – не простой,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вреден холод мишкам жуткий,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Мороз не страшен им любой!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i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000264"/>
          </a:xfrm>
        </p:spPr>
        <p:txBody>
          <a:bodyPr>
            <a:normAutofit/>
          </a:bodyPr>
          <a:lstStyle/>
          <a:p>
            <a:br>
              <a:rPr lang="ru-RU" sz="3600" dirty="0"/>
            </a:br>
            <a:endParaRPr lang="ru-RU" sz="3600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0" y="330922"/>
            <a:ext cx="7524328" cy="65270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«Животные Арктики и Антарктики».</a:t>
            </a:r>
          </a:p>
          <a:p>
            <a:pPr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исследовательский, познавательно-творческий.</a:t>
            </a:r>
          </a:p>
          <a:p>
            <a:pPr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старшей  группы «Знайки», воспитатели, родители </a:t>
            </a:r>
          </a:p>
          <a:p>
            <a:pPr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(февраль-март)</a:t>
            </a:r>
          </a:p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возникла из интереса детей к животным, живущим на Крайнем севере. </a:t>
            </a:r>
          </a:p>
          <a:p>
            <a:pPr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Недостаточные знания детей о том, какие же приспособления имеют животные Севера, позволяющие им пережить у себя на родине долгую и суровую зиму?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360040"/>
          </a:xfrm>
        </p:spPr>
        <p:txBody>
          <a:bodyPr>
            <a:normAutofit fontScale="90000"/>
          </a:bodyPr>
          <a:lstStyle/>
          <a:p>
            <a:pPr algn="l"/>
            <a:b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проекта:</a:t>
            </a:r>
            <a:endParaRPr lang="ru-RU" sz="2200" b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1556792"/>
            <a:ext cx="9721080" cy="53012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</a:t>
            </a:r>
          </a:p>
        </p:txBody>
      </p:sp>
      <p:pic>
        <p:nvPicPr>
          <p:cNvPr id="13316" name="Picture 4" descr="животные антарктиды картинки для детей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971600" y="889844"/>
            <a:ext cx="5886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старшего дошкольного возраста представления о приспособлении животных Севера к зимним условиям существования.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Формировать знания о том, что животные на Севере могут выжить только в том случае, если приспособятся к тяжелым зимним условиям.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Учить устанавливать связи между особенностями поведения и условиями среды обитания.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Развивать у детей познавательный интерес, желание получать новые знания.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Воспитывать стремление помогать зверям зимой.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Приобщать родителей к активному участию в реализации проекта.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9784" cy="718897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4" name="Picture 6" descr="https://xn----8sbanfspbbdrgdo1arf5b5k.xn--p1ai/wp-content/uploads/2150410aa805d4c599a952109d122b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96536" cy="71734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3568" y="548681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у детей желания общаться с природой и отражать свои впечатления через различные виды деятельности;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Приходит понимание необходимости бережного и заботливого отношения к природе;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Желание детей получить большую информацию о животных Крайнего Севера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проекта: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Создание макетов «Животные Крайнего Севера»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Создание рукописных книг о северных животных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Изготовление альбома с рисунками детей «Животные севера»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748464" cy="1143000"/>
          </a:xfrm>
        </p:spPr>
        <p:txBody>
          <a:bodyPr>
            <a:normAutofit fontScale="90000"/>
          </a:bodyPr>
          <a:lstStyle/>
          <a:p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работа: </a:t>
            </a:r>
            <a:b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Выставка книг с иллюстрациями, информацией о животных Севера, используя интернет, детские энциклопедии.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Подбор познавательной литературы, загадок, стихотворений, выставка поделок, рисунков</a:t>
            </a:r>
            <a:r>
              <a:rPr lang="ru-RU" sz="2200" dirty="0"/>
              <a:t>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презентации «Животные Арктики и Антарктики».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420888"/>
            <a:ext cx="78488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этап: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•Создание проблемной ситуации: Что мы знаем и что мы хотим узнать о животных Крайнего севера?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•Постановка исследовательской задачи: как мы будем получать информацию?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•Составление плана работы.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•Информирование родителей о разработке проекта.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572660" cy="71794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Системная паутинка к проекту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594934"/>
              </p:ext>
            </p:extLst>
          </p:nvPr>
        </p:nvGraphicFramePr>
        <p:xfrm>
          <a:off x="457200" y="980728"/>
          <a:ext cx="85792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6592" y="-243408"/>
            <a:ext cx="10096571" cy="75724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1877070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От Антарктиды до Арктики: 10 фактов о полюсах - Телеканал «О!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56592" y="-243408"/>
            <a:ext cx="10153128" cy="7560840"/>
          </a:xfrm>
          <a:prstGeom prst="rect">
            <a:avLst/>
          </a:prstGeom>
          <a:noFill/>
        </p:spPr>
      </p:pic>
      <p:pic>
        <p:nvPicPr>
          <p:cNvPr id="15" name="Объект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1196752"/>
            <a:ext cx="3312368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908720"/>
            <a:ext cx="3059832" cy="4079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705528"/>
            <a:ext cx="3168352" cy="4152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2843808" y="908720"/>
            <a:ext cx="3354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Познавательная деятельность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-387424"/>
            <a:ext cx="10001320" cy="7500991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252536" y="274638"/>
            <a:ext cx="9721080" cy="202034"/>
          </a:xfrm>
        </p:spPr>
        <p:txBody>
          <a:bodyPr>
            <a:no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В Антарктиде российские полярники извлекли лед возрастом более 1 млн лет |  Наука | Общество | Аргументы и Фа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-387424"/>
            <a:ext cx="10009112" cy="8050857"/>
          </a:xfrm>
          <a:prstGeom prst="rect">
            <a:avLst/>
          </a:prstGeom>
          <a:noFill/>
        </p:spPr>
      </p:pic>
      <p:pic>
        <p:nvPicPr>
          <p:cNvPr id="20" name="Рисунок 19" descr="image-09-03-23-09-14-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3861048"/>
            <a:ext cx="489654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Содержимое 5" descr="image-09-03-23-09-14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7576" y="404664"/>
            <a:ext cx="3816424" cy="3096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Содержимое 22" descr="image-09-03-23-09-14-4.jpe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0" y="476672"/>
            <a:ext cx="3923607" cy="3142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2894874" y="-243408"/>
            <a:ext cx="33542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Познавательная деятельность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9832" y="-315416"/>
            <a:ext cx="10001320" cy="750099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дети «погрузились» в тему проекта, в группе была создана предметно- развивающая среда, которая способствовала развитию исследовательской, поисковой , творческой и самостоятельной деятельности ребёнка и позволяла ему найти ответы на интересующие вопросы.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252536" y="274638"/>
            <a:ext cx="972108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предметно-пространственной развивающей среды, ориентированной на ребёнка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996952"/>
            <a:ext cx="4896544" cy="36724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00098" y="-375074"/>
            <a:ext cx="9644098" cy="72330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5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Опытно-экспериментальная деятельность "Почему мех у медведей не намокает?"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980728"/>
            <a:ext cx="9011344" cy="5328592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почему северные животные не покрываются льдом, ведь они вылезают из воды на такой сильный мороз? Чтобы понять, как животные приспособились к таким условиям мы решили провести опыт: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Сухая рука, опущенная в воду, стала мокрой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Рука смазанная жиром – покрылась капельками воды. Легко встряхнув рукой мы их удалили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Вывод: Шерсть и кожный покров покрыты тонким слоем животного жира и поэтому они не намокают. Животные в Арктике не замерзают, т. к. им достаточно хорошенько встряхнуться, и они становятся сухими, и не покрываются слоем льда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1779662" cy="2372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852936"/>
            <a:ext cx="1809836" cy="24131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66" y="2852936"/>
            <a:ext cx="1779662" cy="2372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790910"/>
            <a:ext cx="1831034" cy="2441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7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74380" y="0"/>
            <a:ext cx="9618380" cy="70723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202876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детской деятельности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36712"/>
            <a:ext cx="2531699" cy="3199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995389"/>
            <a:ext cx="3612453" cy="2862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692696"/>
            <a:ext cx="300412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17640"/>
            <a:ext cx="283389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детские рисунки животных севера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504056" cy="374924"/>
          </a:xfrm>
          <a:prstGeom prst="rect">
            <a:avLst/>
          </a:prstGeom>
          <a:noFill/>
        </p:spPr>
      </p:pic>
      <p:sp>
        <p:nvSpPr>
          <p:cNvPr id="6148" name="AutoShape 4" descr="ВАКАНСИИ АРКТИКА: Рисунки детей про Арктику - смотреть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ВАКАНСИИ АРКТИКА: Рисунки детей про Арктику - смотреть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арктика рисунок лёгкий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1988840"/>
            <a:ext cx="393299" cy="288032"/>
          </a:xfrm>
          <a:prstGeom prst="rect">
            <a:avLst/>
          </a:prstGeom>
          <a:noFill/>
        </p:spPr>
      </p:pic>
      <p:pic>
        <p:nvPicPr>
          <p:cNvPr id="6154" name="Picture 10" descr="животные арктики рисунки детские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352" y="2636912"/>
            <a:ext cx="360040" cy="216024"/>
          </a:xfrm>
          <a:prstGeom prst="rect">
            <a:avLst/>
          </a:prstGeom>
          <a:noFill/>
        </p:spPr>
      </p:pic>
      <p:pic>
        <p:nvPicPr>
          <p:cNvPr id="6156" name="Picture 12" descr="животные арктики рисунки детские: 2 тыс изображений найдено в Яндекс  Картинках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0" y="1844824"/>
            <a:ext cx="432048" cy="216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-428676"/>
            <a:ext cx="9715568" cy="728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pic>
        <p:nvPicPr>
          <p:cNvPr id="5126" name="Picture 6" descr="20 интересных фактов об Антарктик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-315416"/>
            <a:ext cx="9577064" cy="7344816"/>
          </a:xfrm>
          <a:prstGeom prst="rect">
            <a:avLst/>
          </a:prstGeom>
          <a:noFill/>
        </p:spPr>
      </p:pic>
      <p:pic>
        <p:nvPicPr>
          <p:cNvPr id="19" name="Содержимое 11" descr="IMG_20230214_12234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059832" y="2924944"/>
            <a:ext cx="3054927" cy="4073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IMG_20230214_1228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620688"/>
            <a:ext cx="3124765" cy="4166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IMG_20230216_1015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0528" y="692696"/>
            <a:ext cx="3071816" cy="4095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1187624" y="-99392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Самостоятельная деятельность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68" y="-428676"/>
            <a:ext cx="9715568" cy="72866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s://catherineasquithgallery.com/uploads/posts/2021-02/1613684928_20-p-fon-dlya-prezentatsii-arktika-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2576" y="-459432"/>
            <a:ext cx="9144000" cy="7317432"/>
          </a:xfrm>
          <a:prstGeom prst="rect">
            <a:avLst/>
          </a:prstGeom>
          <a:noFill/>
        </p:spPr>
      </p:pic>
      <p:pic>
        <p:nvPicPr>
          <p:cNvPr id="18" name="Содержимое 9" descr="IMG_938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5400000">
            <a:off x="2519772" y="3465004"/>
            <a:ext cx="3096344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16783671737996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692696"/>
            <a:ext cx="2880320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908720"/>
            <a:ext cx="2952328" cy="3678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1979712" y="332656"/>
            <a:ext cx="4334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Самостоятельная деятельность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5850" y="-1071594"/>
            <a:ext cx="10953826" cy="82153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675456"/>
            <a:ext cx="8229600" cy="1152128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0528" y="0"/>
            <a:ext cx="9865096" cy="6126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Беседы с родителями на тему «Рассказываете ли вы своему ребенку о Северном полюсе?»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Папка-передвижка «Жизнь животных на Северном полюсе»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Библиотека для родителей: книги о природе, диких животных, статьи о воспитании доброты в детях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Изготовление рукописных книг о северных животных. Родители активно включились в работу над проектом, читали детям сказки, рассказы о северных животных, смотрели познавательные передачи то теме проекта. Используя интернет, детские энциклопедии, художественную литературу подбирали иллюстрации, информацию для оформления рукописных книг.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1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5784" y="-214338"/>
            <a:ext cx="9644130" cy="72330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6" name="Picture 4" descr="POLARBA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0202" y="1600200"/>
            <a:ext cx="6423596" cy="4525963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</p:pic>
      <p:pic>
        <p:nvPicPr>
          <p:cNvPr id="7" name="Рисунок 6" descr="im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5850" y="-1071594"/>
            <a:ext cx="10953826" cy="82153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865" y="-570015"/>
            <a:ext cx="8507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515719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9" name="Рисунок 8" descr="106067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572032" cy="38222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2910" y="392906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Макет «Арктика»</a:t>
            </a:r>
          </a:p>
        </p:txBody>
      </p:sp>
      <p:pic>
        <p:nvPicPr>
          <p:cNvPr id="1026" name="Picture 2" descr="C:\Users\Win7x64\Desktop\5201dfa2-6264-4e6e-9e34-ac85f7f451a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2916" y="142852"/>
            <a:ext cx="4939116" cy="3262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988</Words>
  <Application>Microsoft Office PowerPoint</Application>
  <PresentationFormat>Экран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          Муниципальное автономное дошкольное образовательное учреждение «Детский сад №122» г Саратов 2023   Краткосрочный проект  Срок реализации: февраль-март Тема:«Животные Арктики и Антарктики» для воспитанников  старшей группы </vt:lpstr>
      <vt:lpstr>Презентация PowerPoint</vt:lpstr>
      <vt:lpstr> </vt:lpstr>
      <vt:lpstr>  Цели проекта:</vt:lpstr>
      <vt:lpstr>Презентация PowerPoint</vt:lpstr>
      <vt:lpstr>      Предварительная работа:  • Выставка книг с иллюстрациями, информацией о животных Севера, используя интернет, детские энциклопедии.  • Подбор познавательной литературы, загадок, стихотворений, выставка поделок, рисунков.  Подготовка презентации «Животные Арктики и Антарктики».  </vt:lpstr>
      <vt:lpstr>Системная паутинка к проекту</vt:lpstr>
      <vt:lpstr> </vt:lpstr>
      <vt:lpstr>Презентация PowerPoint</vt:lpstr>
      <vt:lpstr>Организация предметно-пространственной развивающей среды, ориентированной на ребёнка</vt:lpstr>
      <vt:lpstr> Опытно-экспериментальная деятельность "Почему мех у медведей не намокает?" </vt:lpstr>
      <vt:lpstr>Продукты детской деятельности </vt:lpstr>
      <vt:lpstr> </vt:lpstr>
      <vt:lpstr> </vt:lpstr>
      <vt:lpstr>Работа с родителями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"Как тебе живется белый медведь?"</dc:title>
  <dc:creator>user</dc:creator>
  <cp:lastModifiedBy>ruslan mirzabekov</cp:lastModifiedBy>
  <cp:revision>83</cp:revision>
  <dcterms:created xsi:type="dcterms:W3CDTF">2016-03-27T07:54:29Z</dcterms:created>
  <dcterms:modified xsi:type="dcterms:W3CDTF">2023-03-10T10:16:38Z</dcterms:modified>
</cp:coreProperties>
</file>